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078" r:id="rId1"/>
  </p:sldMasterIdLst>
  <p:notesMasterIdLst>
    <p:notesMasterId r:id="rId9"/>
  </p:notesMasterIdLst>
  <p:sldIdLst>
    <p:sldId id="256" r:id="rId2"/>
    <p:sldId id="352" r:id="rId3"/>
    <p:sldId id="337" r:id="rId4"/>
    <p:sldId id="340" r:id="rId5"/>
    <p:sldId id="349" r:id="rId6"/>
    <p:sldId id="345" r:id="rId7"/>
    <p:sldId id="354" r:id="rId8"/>
  </p:sldIdLst>
  <p:sldSz cx="9144000" cy="6858000" type="screen4x3"/>
  <p:notesSz cx="6797675" cy="9926638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CCFFFF"/>
    <a:srgbClr val="CCECFF"/>
    <a:srgbClr val="33CCCC"/>
    <a:srgbClr val="99CCFF"/>
    <a:srgbClr val="CCCC00"/>
    <a:srgbClr val="E6B2AC"/>
    <a:srgbClr val="F0BABA"/>
    <a:srgbClr val="FFDD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22" autoAdjust="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AC07E-6EE8-4626-BF9B-8C286E11C7CF}" type="datetimeFigureOut">
              <a:rPr lang="ru-RU" smtClean="0"/>
              <a:pPr/>
              <a:t>25.05.2022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F40B8-8590-4782-80D3-C96AF2AE350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7843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205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095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4860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96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2252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8320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60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896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856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00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8341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2701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292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098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4642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739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767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079" r:id="rId1"/>
    <p:sldLayoutId id="2147486080" r:id="rId2"/>
    <p:sldLayoutId id="2147486081" r:id="rId3"/>
    <p:sldLayoutId id="2147486082" r:id="rId4"/>
    <p:sldLayoutId id="2147486083" r:id="rId5"/>
    <p:sldLayoutId id="2147486084" r:id="rId6"/>
    <p:sldLayoutId id="2147486085" r:id="rId7"/>
    <p:sldLayoutId id="2147486086" r:id="rId8"/>
    <p:sldLayoutId id="2147486087" r:id="rId9"/>
    <p:sldLayoutId id="2147486088" r:id="rId10"/>
    <p:sldLayoutId id="2147486089" r:id="rId11"/>
    <p:sldLayoutId id="2147486090" r:id="rId12"/>
    <p:sldLayoutId id="2147486091" r:id="rId13"/>
    <p:sldLayoutId id="2147486092" r:id="rId14"/>
    <p:sldLayoutId id="2147486093" r:id="rId15"/>
    <p:sldLayoutId id="21474860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1975449" y="1759789"/>
            <a:ext cx="5633049" cy="3046988"/>
          </a:xfrm>
          <a:prstGeom prst="rect">
            <a:avLst/>
          </a:prstGeom>
          <a:solidFill>
            <a:srgbClr val="CCFFFF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 Думы Тайшетского района от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29.03.2022 г. № 173 «О внесении изменений в решение Думы Тайшетского района от 21.12.2021 г. № 151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«О бюджете муниципального образования «Тайшетский район»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2022 год и на плановый период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и 2024 годов»</a:t>
            </a:r>
            <a:r>
              <a:rPr lang="ru-RU" sz="2400" dirty="0" smtClean="0">
                <a:solidFill>
                  <a:schemeClr val="tx1"/>
                </a:solidFill>
              </a:rPr>
              <a:t>         </a:t>
            </a:r>
            <a:endParaRPr lang="en-US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4405448" y="133588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9006" y="0"/>
            <a:ext cx="1297577" cy="100584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48574"/>
            <a:ext cx="7772400" cy="420559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Изменение основных параметров бюджета муниципального образования «Тайшетский район» на 2022 год и на плановый период   2023 и 2024 годов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8976656"/>
              </p:ext>
            </p:extLst>
          </p:nvPr>
        </p:nvGraphicFramePr>
        <p:xfrm>
          <a:off x="217281" y="1150231"/>
          <a:ext cx="8926719" cy="5652237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411343"/>
                <a:gridCol w="1116698"/>
                <a:gridCol w="1278653"/>
                <a:gridCol w="1041847"/>
                <a:gridCol w="887239"/>
                <a:gridCol w="1107742"/>
                <a:gridCol w="1083197"/>
              </a:tblGrid>
              <a:tr h="45431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2022г. с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изменениями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408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ДОХОДЫ: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2 877 491,8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2 993 429,9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115 938,1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4,03%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2 472 417,1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2 380 564,2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НЕЦЕЛЕВЫЕ, из них</a:t>
                      </a:r>
                      <a:endParaRPr lang="ru-RU" sz="12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820 593,6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826 929,2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6 335,6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0,89%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821 469,9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773 825,7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неналоговые доходы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711 161,3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717 496,9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6 335,6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0,89%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722 713,9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690 207,0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ЦЕЛЕВЫЕ</a:t>
                      </a:r>
                      <a:endParaRPr lang="ru-RU" sz="12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2 056 898,2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2 182 755,2</a:t>
                      </a:r>
                      <a:endParaRPr lang="ru-RU" sz="1200" b="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125 857,0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6,12%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1 650 947,2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1 606 738,5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591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прочих  остатков 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субсидий, субвенций и иных межбюджетных трансфертов, имеющих целевое назначение, прошлых лет 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- 16 254,5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- 16 254,5 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591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бюджетов бюджетной системы РФ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 возврата остатков субсидий, субвенций и иных межбюджетных трансфертов, имеющих целевое назначение, прошлых лет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РАСХОДЫ: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2 930 828,8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3 081 585,8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150 757,0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5,14%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2 508 556,8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2 411 627,4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(без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целевых)</a:t>
                      </a:r>
                      <a:endParaRPr lang="ru-RU" sz="12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873 930,6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898 830,6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24 900,0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2,85%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838 609,6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768 788,9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ЦЕЛЕВЫЕ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2 056 898,2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2 182 755,2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125 857,0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6,12%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1 650 947,2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1 606 738,5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Условно-утвержденные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19 000,0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36 100,0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53 337,0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88 155,9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34 818,9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65,28%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36 139,7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31 063,2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7443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ДЕФИЦИТА</a:t>
                      </a:r>
                      <a:endParaRPr lang="ru-RU" sz="11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7,5%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12,3%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4,8п.п.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5,0%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4,5%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7443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 ДОЛГ</a:t>
                      </a:r>
                      <a:endParaRPr lang="ru-RU" sz="11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57 587,0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75 220,1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17 633,1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30,6%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111 109,8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141 423,0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долга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8,1%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10,5%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2,4п.п. 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15,4%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20,5%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391400" y="869134"/>
            <a:ext cx="1447800" cy="203130"/>
          </a:xfrm>
          <a:prstGeom prst="rect">
            <a:avLst/>
          </a:prstGeom>
        </p:spPr>
        <p:txBody>
          <a:bodyPr vert="horz" lIns="0" tIns="0" rIns="0" bIns="0" anchor="ctr" anchorCtr="1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0298" y="0"/>
            <a:ext cx="1262744" cy="936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05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1214" y="508957"/>
            <a:ext cx="7315201" cy="905775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108000" bIns="72000" anchor="ctr" anchorCtr="1"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Факторы, влияющие на необходимость уточнения параметров бюджета муниципального образования «Тайшетский район» на 2022 год и на плановый период   2023 и 2024 годов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854678" y="1966822"/>
            <a:ext cx="6564703" cy="3485071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Увеличение объемов безвозмездных поступлений из областного бюджета на 2022 год и на плановый период 2023 и 2024 годов в соответствии с государственными программами и подпрограммами Иркутской области, нормативно-правовыми актами Иркутской области;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увеличение налоговых и неналоговых доходов в связи с прогнозируемыми поступлениями  доходов в бюджет муниципального образования "Тайшетский район»;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уточнение объемов финансового обеспечения реализации мероприятий муниципальных программ</a:t>
            </a:r>
            <a:r>
              <a:rPr lang="ru-RU" b="1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муниципального образования "Тайшетский район";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уточнение программы муниципальных внутренних заимствований муниципального образования «Тайшетский район» на 2022 год и на плановый период 2023 и 2024 годов;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Уточнение источников финансирования дефицита бюджета</a:t>
            </a:r>
            <a:r>
              <a:rPr lang="x-none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муниципального образования </a:t>
            </a:r>
            <a:r>
              <a:rPr lang="x-none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"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Тайшетский район</a:t>
            </a:r>
            <a:r>
              <a:rPr lang="x-none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" 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на 2022 год и на плановый период 2023 и 2024 годов.</a:t>
            </a:r>
          </a:p>
          <a:p>
            <a:endParaRPr lang="ru-RU" dirty="0">
              <a:latin typeface="Arial Narrow" pitchFamily="34" charset="0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723" y="0"/>
            <a:ext cx="1279586" cy="10715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07878"/>
            <a:ext cx="7611291" cy="488004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Уточнение объемов финансового обеспечения реализации мероприятий муниципальных программ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 непрограммных расходов бюджета на 2022 год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0905377"/>
              </p:ext>
            </p:extLst>
          </p:nvPr>
        </p:nvGraphicFramePr>
        <p:xfrm>
          <a:off x="1" y="1066800"/>
          <a:ext cx="8999143" cy="571783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6107203"/>
                <a:gridCol w="927338"/>
                <a:gridCol w="1021579"/>
                <a:gridCol w="943023"/>
              </a:tblGrid>
              <a:tr h="436487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 с изменениями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</a:p>
                  </a:txBody>
                  <a:tcPr/>
                </a:tc>
              </a:tr>
              <a:tr h="265010"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"Безопасность" на 2020-2025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21 641,6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21 641,6</a:t>
                      </a:r>
                      <a:endParaRPr lang="ru-RU" sz="11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5010"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"Охрана труда" на 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6 545,5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7 162,6</a:t>
                      </a:r>
                      <a:endParaRPr lang="ru-RU" sz="11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617,1</a:t>
                      </a:r>
                      <a:endParaRPr lang="ru-RU" sz="11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5010"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«Градостроительная политика на территории Тайшетского района" на 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2 381,9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2 381,9</a:t>
                      </a:r>
                      <a:endParaRPr lang="ru-RU" sz="11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97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"Молодым семьям – доступное жильё"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2 652,0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11 095,9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8 443,9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2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"Охрана окружающей среды и обеспечение экологической безопасности в Тайшетском районе" на 2018 – 2023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2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сельского хозяйства и регулирование рынков сельскохозяйственной продукции, сырья и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продовольствия"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endParaRPr lang="ru-RU" sz="11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65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"Управление муниципальными финансами в муниципальном образовании "Тайшетский район"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235 281,4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246 187,1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10 905,7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193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"Развитие экономического потенциала на территории Тайшетского района" на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188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образования" на 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2 014 011,3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2 145 018,1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131 006,8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2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культуры,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спорта и молодежной политики на территории Тайшетского района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221 246,3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234 385,8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13 139,5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2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"Социальная поддержка отдельных категорий населения муниципального образования "Тайшетский район"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218 586,6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218 586,6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89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"Муниципальное управление"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110 896,1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112 954,3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2 058,2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2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"Повышение эффективности управления муниципальным имуществом муниципального образования "Тайшетский район"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39 067,3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39 941,7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874,4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50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дорожного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хозяйства"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10 641,6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11 484,0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842,4</a:t>
                      </a:r>
                      <a:endParaRPr lang="ru-RU" sz="11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3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«Обеспечение общественной безопасности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профилактика правонарушений и социального сиротства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Тайшетского района"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2 581,6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2 581,6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24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муниципальным программам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2 885 824,3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3 053 712,3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167 888,0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27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 направления деятельности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45 004,5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27 873,5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- 17 131,0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93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en-US" sz="11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2 930 828,8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3 081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585,8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150 757,0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 rot="10645576" flipH="1" flipV="1">
            <a:off x="8223711" y="784477"/>
            <a:ext cx="1178971" cy="259606"/>
          </a:xfrm>
          <a:prstGeom prst="rect">
            <a:avLst/>
          </a:prstGeom>
        </p:spPr>
        <p:txBody>
          <a:bodyPr vert="horz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</a:t>
            </a:r>
            <a:r>
              <a:rPr lang="ru-RU" sz="1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301" y="0"/>
            <a:ext cx="1234621" cy="9779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7576" y="439948"/>
            <a:ext cx="7465423" cy="595923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square" tIns="36000" bIns="36000" anchor="t" anchorCtr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Уточнение расходов на 2022 год, источником финансового обеспечения которых являются целевые безвозмездные поступления</a:t>
            </a:r>
            <a:r>
              <a:rPr lang="ru-RU" sz="1400" dirty="0" smtClean="0">
                <a:solidFill>
                  <a:schemeClr val="tx1"/>
                </a:solidFill>
              </a:rPr>
              <a:t>  </a:t>
            </a:r>
            <a:r>
              <a:rPr lang="ru-RU" sz="1600" dirty="0" smtClean="0">
                <a:solidFill>
                  <a:schemeClr val="tx1"/>
                </a:solidFill>
              </a:rPr>
              <a:t>        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0807492"/>
              </p:ext>
            </p:extLst>
          </p:nvPr>
        </p:nvGraphicFramePr>
        <p:xfrm>
          <a:off x="348342" y="1471748"/>
          <a:ext cx="8708572" cy="505607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4469"/>
                <a:gridCol w="7296996"/>
                <a:gridCol w="1037107"/>
              </a:tblGrid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Наименование расходов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</a:txBody>
                  <a:tcPr/>
                </a:tc>
              </a:tr>
              <a:tr h="281301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Реализация мероприятий по обеспечению жильем молодых семей (предоставление социальных выплат)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(федеральные средства – 2 245,6 тыс. рублей и областные средства – 6 198,3 тыс. рублей)</a:t>
                      </a: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8 443,9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1301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Межбюджетные трансферты из бюджетов поселений (переданные полномочия)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12 622,2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1301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материально-технического обеспечения организаций в сфере образования и культуры 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13 900,7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1301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материально-технического обеспечения организаций дополнительного образования в сфере культуры и спорта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(федеральные средства – 4 901,2 тыс. рублей и областные средства – 1 303,4 тыс. рублей)</a:t>
                      </a:r>
                      <a:endParaRPr kumimoji="0" lang="ru-RU" sz="10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6 204,6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6035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Ежемесячное денежное вознаграждение за классное руководство педагогическим работникам</a:t>
                      </a:r>
                    </a:p>
                    <a:p>
                      <a:pPr algn="l"/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(федеральные средства)</a:t>
                      </a:r>
                      <a:endParaRPr lang="ru-RU" sz="1000" b="0" i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68 940,0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6035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Мероприятия по модернизации школьных систем образования в общеобразовательных организациях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(федеральные средства – 9 984,9 тыс. рублей и областные средства – 3 328,3 тыс. рублей)</a:t>
                      </a:r>
                      <a:endParaRPr kumimoji="0" lang="ru-RU" sz="1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13 313,2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4168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материально-технической базы образовательных организаций </a:t>
                      </a:r>
                      <a:r>
                        <a:rPr kumimoji="0" lang="ru-RU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капитальный ремонт здания МКОУ </a:t>
                      </a:r>
                      <a:r>
                        <a:rPr kumimoji="0" lang="ru-RU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СОШ № 14 г. Тайшет, </a:t>
                      </a:r>
                      <a:r>
                        <a:rPr kumimoji="0" lang="ru-RU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расположенного по адресу: Иркутская область, </a:t>
                      </a:r>
                      <a:r>
                        <a:rPr kumimoji="0" lang="ru-RU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 Тайшет, ул</a:t>
                      </a:r>
                      <a:r>
                        <a:rPr kumimoji="0" lang="ru-RU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Транспортная, 20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(федеральные средства – 11 574,3 тыс. рублей и областные средства – 3 858,1 тыс. рублей)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15 432,4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0445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оборудования для виртуальных концертных залов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(федеральные средства)</a:t>
                      </a:r>
                      <a:endParaRPr lang="ru-RU" sz="1000" b="0" i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2 000,0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3957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Резерв средств на реализацию мероприятий перечня проектов народных инициатив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- 15 000,0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8835">
                <a:tc>
                  <a:txBody>
                    <a:bodyPr/>
                    <a:lstStyle/>
                    <a:p>
                      <a:pPr algn="ctr"/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ИТОГО: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125 857,0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391400" y="1066800"/>
            <a:ext cx="1447800" cy="204651"/>
          </a:xfrm>
          <a:prstGeom prst="rect">
            <a:avLst/>
          </a:prstGeom>
        </p:spPr>
        <p:txBody>
          <a:bodyPr vert="horz" lIns="0" tIns="0" rIns="0" bIns="0" anchor="ctr" anchorCtr="1">
            <a:normAutofit fontScale="3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3361" y="0"/>
            <a:ext cx="1293224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27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48574"/>
            <a:ext cx="7772400" cy="595222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Уточнение расходной части бюджета на 2022 год                    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 счет собственных доходов )</a:t>
            </a:r>
            <a:r>
              <a:rPr lang="ru-RU" sz="13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ru-RU" sz="13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13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98410"/>
              </p:ext>
            </p:extLst>
          </p:nvPr>
        </p:nvGraphicFramePr>
        <p:xfrm>
          <a:off x="60960" y="1123405"/>
          <a:ext cx="9004663" cy="56100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57051"/>
                <a:gridCol w="7692601"/>
                <a:gridCol w="955011"/>
              </a:tblGrid>
              <a:tr h="279986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/>
                </a:tc>
              </a:tr>
              <a:tr h="279986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деятельности учреждений дошкольного образования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- 171,3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998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деятельности учреждений общего образования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- 328,7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98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деятельности учреждений дополнительного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2143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специальной оценки условий труда в учреждениях образования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98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Обучение руководителей и специалистов в сфере труда в учреждениях образования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культуры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604,5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3319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временного трудоустройства учащихся в свободное от учебы время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713,8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98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материально-технического обеспечения образовательных организаций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1 871,4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7154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Мероприятия по модернизации школьных систем образования в общеобразовательных организациях 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1 989,3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3440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материально-технической базы образовательных организаций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капитальный ремонт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здания МКОУ СОШ № 14 г. Тайшет, расположенного по адресу: Иркутская область, г. Тайшет, ул. Транспортная, 20, в сумме </a:t>
                      </a: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3 691,1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 рублей;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строительство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образовательной организации «Средняя общеобразовательная школа на 520 учащихся, расположенной по адресу: Иркутская область, Тайшетский район, г. Бирюсинск, ул. Дружбы, 18Б в сумме </a:t>
                      </a: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67,1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тыс. рублей;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строительство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объекта «Детское дошкольное учреждение на 120 мест, расположенного по адресу: Иркутская область, Тайшетский район, г. Тайшет, ул. Зои Космодемьянской, 7 в сумме </a:t>
                      </a: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259,1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тыс. рублей;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строительство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образовательной организации «Средняя общеобразовательная школа на 1275 учащихся, расположенной по адресу: Иркутская область, г. Тайшет, ул. Горького, 21, в сумме </a:t>
                      </a: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12 500,0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 рублей;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капитальный ремонт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здания МКОУ </a:t>
                      </a:r>
                      <a:r>
                        <a:rPr kumimoji="0" lang="ru-RU" sz="10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Соляновская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СОШ, расположенного по адресу: Иркутская область, Тайшетский район, п. Соляная, ул. Школьная, 6А, в сумме </a:t>
                      </a: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68,1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тыс. рублей;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капитальный ремонт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здания МКДОУ </a:t>
                      </a:r>
                      <a:r>
                        <a:rPr kumimoji="0" lang="ru-RU" sz="10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Шиткинский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детский сад «Петушок», расположенного по адресу: Иркутская область, Тайшетский район, </a:t>
                      </a:r>
                      <a:r>
                        <a:rPr kumimoji="0" lang="ru-RU" sz="10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р.п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Шиткино, ул. Кирова, 25, в сумме </a:t>
                      </a: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42,2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тыс. рублей;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капитальный ремонт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здания МКДОУ </a:t>
                      </a:r>
                      <a:r>
                        <a:rPr kumimoji="0" lang="ru-RU" sz="10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Соляновский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детский сад «Ласточка», расположенного по адресу: Иркутская область, Тайшетский район, п. Соляная, ул. Комсомольская, 18, в сумме </a:t>
                      </a: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50,4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тыс. рублей;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капитальный ремонт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здания спортзала МКОУ Березовская СОШ, расположенного по адресу: Иркутская область, Тайшетский район, с. Березовка, ул. Школьная, 2/2, в сумме </a:t>
                      </a: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45,9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тыс. рублей;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капитальный ремонт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здания спортзала МКОУ Николаевская СОШ, расположенного по адресу: Иркутская область, Тайшетский район, с. Николаевка, ул. Ленина, 2, в сумме </a:t>
                      </a: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11,8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тыс. рублей)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16 735,7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391400" y="1043796"/>
            <a:ext cx="1447800" cy="232913"/>
          </a:xfrm>
          <a:prstGeom prst="rect">
            <a:avLst/>
          </a:prstGeom>
        </p:spPr>
        <p:txBody>
          <a:bodyPr vert="horz" lIns="0" tIns="0" rIns="0" bIns="0" anchor="ctr" anchorCtr="1">
            <a:normAutofit fontScale="4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9006" y="0"/>
            <a:ext cx="1262744" cy="1043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72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48574"/>
            <a:ext cx="7772400" cy="595222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Уточнение расходной части бюджета на 2022 год                    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 счет собственных доходов )</a:t>
            </a:r>
            <a:r>
              <a:rPr lang="ru-RU" sz="13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ru-RU" sz="13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13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2439889"/>
              </p:ext>
            </p:extLst>
          </p:nvPr>
        </p:nvGraphicFramePr>
        <p:xfrm>
          <a:off x="60960" y="1123405"/>
          <a:ext cx="9004663" cy="474108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57051"/>
                <a:gridCol w="7692601"/>
                <a:gridCol w="955011"/>
              </a:tblGrid>
              <a:tr h="279986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/>
                </a:tc>
              </a:tr>
              <a:tr h="279986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Осуществление полномочий в сфере культуры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- 255,6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98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деятельности учреждений культуры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386,7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98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Содержание имущества казны и ликвидация муниципальных предприятий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705,5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8262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материально-технического обеспечения учреждений культуры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692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материально-технического обеспечения организаций дополнительного образования в сфере культуры и спорта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927,2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98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Благоустройство физкультурно-оздоровительного комплекса открытого типа по адресу: Иркутская область, г. Тайшет, ул. Первомайская, 36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1 909,3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98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проведения выборов в представительные органы муниципального образования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510,6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98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транспортной доступности пассажирских перевозок автомобильным транспортом по регулируемым тарифам по муниципальным маршрутам на территории Тайшетского района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98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Осуществление дорожной деятельности в отношении автомобильных дорог общего пользования местного значения вне границ населенных пунктов в границах муниципального района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342,4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3319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Резерв средств на реализацию мероприятий перечня проектов народных инициатив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- 2 241,4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98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расходы </a:t>
                      </a:r>
                      <a:endParaRPr kumimoji="0" lang="ru-RU" sz="1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3847">
                <a:tc>
                  <a:txBody>
                    <a:bodyPr/>
                    <a:lstStyle/>
                    <a:p>
                      <a:pPr algn="ctr"/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24 900,0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391400" y="1043796"/>
            <a:ext cx="1447800" cy="232913"/>
          </a:xfrm>
          <a:prstGeom prst="rect">
            <a:avLst/>
          </a:prstGeom>
        </p:spPr>
        <p:txBody>
          <a:bodyPr vert="horz" lIns="0" tIns="0" rIns="0" bIns="0" anchor="ctr" anchorCtr="1">
            <a:normAutofit fontScale="4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9006" y="0"/>
            <a:ext cx="1262744" cy="1043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75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26466</TotalTime>
  <Words>1642</Words>
  <Application>Microsoft Office PowerPoint</Application>
  <PresentationFormat>Экран (4:3)</PresentationFormat>
  <Paragraphs>320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 Unicode MS</vt:lpstr>
      <vt:lpstr>Arial</vt:lpstr>
      <vt:lpstr>Arial Narrow</vt:lpstr>
      <vt:lpstr>Calibri</vt:lpstr>
      <vt:lpstr>Times New Roman</vt:lpstr>
      <vt:lpstr>Trebuchet MS</vt:lpstr>
      <vt:lpstr>Wingdings 3</vt:lpstr>
      <vt:lpstr>Грань</vt:lpstr>
      <vt:lpstr> </vt:lpstr>
      <vt:lpstr>Изменение основных параметров бюджета муниципального образования «Тайшетский район» на 2022 год и на плановый период   2023 и 2024 годов                                                                                                                                            </vt:lpstr>
      <vt:lpstr>Факторы, влияющие на необходимость уточнения параметров бюджета муниципального образования «Тайшетский район» на 2022 год и на плановый период   2023 и 2024 годов                                                                                                                                            </vt:lpstr>
      <vt:lpstr>Уточнение объемов финансового обеспечения реализации мероприятий муниципальных программ и непрограммных расходов бюджета на 2022 год</vt:lpstr>
      <vt:lpstr>Уточнение расходов на 2022 год, источником финансового обеспечения которых являются целевые безвозмездные поступления                                                                                                                                            </vt:lpstr>
      <vt:lpstr>Уточнение расходной части бюджета на 2022 год                                  (за счет собственных доходов )                                                                                                                                            </vt:lpstr>
      <vt:lpstr>Уточнение расходной части бюджета на 2022 год                                  (за счет собственных доходов )                                                                                                                          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Administrator</dc:creator>
  <cp:lastModifiedBy>Финуправление</cp:lastModifiedBy>
  <cp:revision>3944</cp:revision>
  <cp:lastPrinted>2022-05-25T07:23:16Z</cp:lastPrinted>
  <dcterms:modified xsi:type="dcterms:W3CDTF">2022-05-25T07:26:34Z</dcterms:modified>
</cp:coreProperties>
</file>